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685" r:id="rId2"/>
    <p:sldMasterId id="2147483698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6" r:id="rId13"/>
    <p:sldId id="264" r:id="rId14"/>
    <p:sldId id="267" r:id="rId15"/>
    <p:sldId id="268" r:id="rId16"/>
    <p:sldId id="269" r:id="rId17"/>
    <p:sldId id="270" r:id="rId18"/>
    <p:sldId id="271" r:id="rId19"/>
    <p:sldId id="273" r:id="rId20"/>
    <p:sldId id="274" r:id="rId21"/>
    <p:sldId id="272" r:id="rId22"/>
    <p:sldId id="275" r:id="rId23"/>
    <p:sldId id="280" r:id="rId24"/>
    <p:sldId id="281" r:id="rId25"/>
    <p:sldId id="277" r:id="rId26"/>
    <p:sldId id="276" r:id="rId27"/>
    <p:sldId id="278" r:id="rId28"/>
    <p:sldId id="279" r:id="rId29"/>
    <p:sldId id="28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8BBF"/>
    <a:srgbClr val="9EAFBE"/>
    <a:srgbClr val="EA8B0A"/>
    <a:srgbClr val="47464C"/>
    <a:srgbClr val="AFA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8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15D7-E720-46B9-A347-C5BE8937521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A581-75C7-444E-9C38-6CF128F6A278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61688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42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31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algn="ctr">
              <a:defRPr sz="6000">
                <a:solidFill>
                  <a:srgbClr val="33333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rgbClr val="33333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7" name="Picture 2" descr="http://www.udem.edu.mx/Esp/Sala-de-Prensa/PublishingImages/logo/RGB/Pleca-UDEM-A-RG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5257800"/>
            <a:ext cx="32004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457200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6847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38000"/>
          </a:xfrm>
        </p:spPr>
        <p:txBody>
          <a:bodyPr anchor="ctr"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3864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333333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33333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ttp://www.udem.edu.mx/Esp/Sala-de-Prensa/PublishingImages/logo/RGB/Pleca-UDEM-A-RG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0" y="0"/>
            <a:ext cx="3365500" cy="168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050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38000"/>
          </a:xfrm>
        </p:spPr>
        <p:txBody>
          <a:bodyPr anchor="ctr"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38000"/>
          </a:xfrm>
        </p:spPr>
        <p:txBody>
          <a:bodyPr anchor="ctr"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685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10515597" cy="2160000"/>
          </a:xfrm>
        </p:spPr>
        <p:txBody>
          <a:bodyPr anchor="ctr"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199" y="4000103"/>
            <a:ext cx="10515601" cy="2160000"/>
          </a:xfrm>
        </p:spPr>
        <p:txBody>
          <a:bodyPr anchor="ctr"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18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7667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333333"/>
          </a:solidFill>
        </p:spPr>
        <p:txBody>
          <a:bodyPr/>
          <a:lstStyle>
            <a:lvl1pPr>
              <a:defRPr>
                <a:solidFill>
                  <a:srgbClr val="FFF500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1239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FFF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6174582"/>
            <a:ext cx="12192000" cy="2286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353797" y="6400797"/>
            <a:ext cx="838199" cy="457202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fld id="{B6B27CAF-3EE2-4CD3-9E2C-8B9057997B85}" type="slidenum">
              <a:rPr lang="en-US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‹#›</a:t>
            </a:fld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400798"/>
            <a:ext cx="10515599" cy="457201"/>
          </a:xfrm>
        </p:spPr>
        <p:txBody>
          <a:bodyPr/>
          <a:lstStyle>
            <a:lvl1pPr algn="just"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05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15D7-E720-46B9-A347-C5BE8937521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A581-75C7-444E-9C38-6CF128F6A278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3609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457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025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582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839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3ADE2-5E7A-4665-9669-51663F7DFD0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20CA2-59D8-4FCB-B121-ADBC4A6518B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02817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3ADE2-5E7A-4665-9669-51663F7DFD0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20CA2-59D8-4FCB-B121-ADBC4A6518B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58201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0008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3ADE2-5E7A-4665-9669-51663F7DFD0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20CA2-59D8-4FCB-B121-ADBC4A6518B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349632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992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3ADE2-5E7A-4665-9669-51663F7DFD0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20CA2-59D8-4FCB-B121-ADBC4A6518B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3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6290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3ADE2-5E7A-4665-9669-51663F7DFD0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20CA2-59D8-4FCB-B121-ADBC4A6518BE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981160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37197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2692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90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15D7-E720-46B9-A347-C5BE8937521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A581-75C7-444E-9C38-6CF128F6A278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3128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488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15D7-E720-46B9-A347-C5BE8937521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A581-75C7-444E-9C38-6CF128F6A278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783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15D7-E720-46B9-A347-C5BE89375211}" type="datetimeFigureOut">
              <a:rPr lang="es-MX" smtClean="0"/>
              <a:t>25/09/2023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A581-75C7-444E-9C38-6CF128F6A278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2117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572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38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0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84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2A5CF-93F2-4A71-A8BD-EBD170B0CE37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38B28-0625-4D08-92EB-349F19525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79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8.png"/><Relationship Id="rId4" Type="http://schemas.openxmlformats.org/officeDocument/2006/relationships/image" Target="../media/image16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EAF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87" y="0"/>
            <a:ext cx="10715625" cy="68580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38188" y="0"/>
            <a:ext cx="5186752" cy="774441"/>
          </a:xfrm>
          <a:prstGeom prst="rect">
            <a:avLst/>
          </a:prstGeom>
          <a:solidFill>
            <a:srgbClr val="EA8B0A">
              <a:alpha val="50000"/>
            </a:srgbClr>
          </a:solidFill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5000" b="1" dirty="0" smtClean="0"/>
              <a:t>Árboles de Decisión</a:t>
            </a:r>
            <a:endParaRPr lang="es-MX" sz="5000" b="1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738186" y="6305551"/>
            <a:ext cx="2947405" cy="552449"/>
          </a:xfrm>
          <a:prstGeom prst="rect">
            <a:avLst/>
          </a:prstGeom>
          <a:solidFill>
            <a:srgbClr val="358BBF">
              <a:alpha val="60000"/>
            </a:srgbClr>
          </a:solidFill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s-MX" sz="1700" b="1" dirty="0" smtClean="0"/>
              <a:t>Dr. Antonio Martínez Torteya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s-MX" sz="1600" b="1" dirty="0" smtClean="0"/>
              <a:t>antonio.martinez@udem.edu</a:t>
            </a:r>
            <a:endParaRPr lang="es-MX" sz="1600" b="1" dirty="0"/>
          </a:p>
        </p:txBody>
      </p:sp>
      <p:sp>
        <p:nvSpPr>
          <p:cNvPr id="7" name="TextBox 6"/>
          <p:cNvSpPr txBox="1"/>
          <p:nvPr/>
        </p:nvSpPr>
        <p:spPr>
          <a:xfrm rot="5400000">
            <a:off x="10847754" y="5513754"/>
            <a:ext cx="2380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 smtClean="0">
                <a:solidFill>
                  <a:schemeClr val="bg1"/>
                </a:solidFill>
              </a:rPr>
              <a:t>Imagen creada usando DALL-E</a:t>
            </a:r>
            <a:endParaRPr lang="es-MX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30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Ejemplo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r>
                  <a:rPr lang="es-MX" dirty="0" smtClean="0"/>
                  <a:t>Izquierda quedan 19 (8 </a:t>
                </a:r>
                <a:r>
                  <a:rPr lang="es-MX" dirty="0" err="1" smtClean="0"/>
                  <a:t>absent</a:t>
                </a:r>
                <a:r>
                  <a:rPr lang="es-MX" dirty="0" smtClean="0"/>
                  <a:t> y 11 </a:t>
                </a:r>
                <a:r>
                  <a:rPr lang="es-MX" dirty="0" err="1" smtClean="0"/>
                  <a:t>present</a:t>
                </a:r>
                <a:r>
                  <a:rPr lang="es-MX" dirty="0" smtClean="0"/>
                  <a:t>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=1−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8</m:t>
                                  </m:r>
                                </m:num>
                                <m:den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19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num>
                                <m:den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19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=0.49</m:t>
                      </m:r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Derecha quedan 62 (56 </a:t>
                </a:r>
                <a:r>
                  <a:rPr lang="es-MX" dirty="0" err="1" smtClean="0"/>
                  <a:t>absent</a:t>
                </a:r>
                <a:r>
                  <a:rPr lang="es-MX" dirty="0" smtClean="0"/>
                  <a:t> y 6 </a:t>
                </a:r>
                <a:r>
                  <a:rPr lang="es-MX" dirty="0" err="1" smtClean="0"/>
                  <a:t>present</a:t>
                </a:r>
                <a:r>
                  <a:rPr lang="es-MX" dirty="0" smtClean="0"/>
                  <a:t> 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=1−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56</m:t>
                                  </m:r>
                                </m:num>
                                <m:den>
                                  <m:r>
                                    <a:rPr lang="en-US" i="1" dirty="0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num>
                                <m:den>
                                  <m:r>
                                    <a:rPr lang="en-US" i="1" dirty="0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17</m:t>
                      </m:r>
                    </m:oMath>
                  </m:oMathPara>
                </a14:m>
                <a:endParaRPr lang="es-MX" dirty="0"/>
              </a:p>
              <a:p>
                <a:r>
                  <a:rPr lang="es-MX" dirty="0" smtClean="0"/>
                  <a:t>Índice ponderado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0.4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40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81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0.25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81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=0.25</m:t>
                      </m:r>
                    </m:oMath>
                  </m:oMathPara>
                </a14:m>
                <a:endParaRPr lang="es-MX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1647" t="-562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447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Metodología específica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s-MX" dirty="0" smtClean="0"/>
                  <a:t>No es factible, computacionalmente hablando, considerar cada posible partición</a:t>
                </a:r>
              </a:p>
              <a:p>
                <a:r>
                  <a:rPr lang="es-MX" i="1" dirty="0" err="1" smtClean="0"/>
                  <a:t>Recursive</a:t>
                </a:r>
                <a:r>
                  <a:rPr lang="es-MX" i="1" dirty="0" smtClean="0"/>
                  <a:t> </a:t>
                </a:r>
                <a:r>
                  <a:rPr lang="es-MX" i="1" dirty="0" err="1" smtClean="0"/>
                  <a:t>binary</a:t>
                </a:r>
                <a:r>
                  <a:rPr lang="es-MX" i="1" dirty="0" smtClean="0"/>
                  <a:t> </a:t>
                </a:r>
                <a:r>
                  <a:rPr lang="es-MX" i="1" dirty="0" err="1" smtClean="0"/>
                  <a:t>splitting</a:t>
                </a:r>
                <a:endParaRPr lang="es-MX" i="1" dirty="0" smtClean="0"/>
              </a:p>
              <a:p>
                <a:pPr lvl="1"/>
                <a:r>
                  <a:rPr lang="es-MX" dirty="0" smtClean="0"/>
                  <a:t>Método </a:t>
                </a:r>
                <a:r>
                  <a:rPr lang="es-MX" i="1" dirty="0" smtClean="0"/>
                  <a:t>top-</a:t>
                </a:r>
                <a:r>
                  <a:rPr lang="es-MX" i="1" dirty="0" err="1" smtClean="0"/>
                  <a:t>down</a:t>
                </a:r>
                <a:r>
                  <a:rPr lang="es-MX" i="1" dirty="0" smtClean="0"/>
                  <a:t> </a:t>
                </a:r>
                <a:r>
                  <a:rPr lang="es-MX" dirty="0" smtClean="0"/>
                  <a:t>(dividir el problema poco a poco) y </a:t>
                </a:r>
                <a:r>
                  <a:rPr lang="es-MX" i="1" dirty="0" err="1" smtClean="0"/>
                  <a:t>greedy</a:t>
                </a:r>
                <a:r>
                  <a:rPr lang="es-MX" dirty="0" smtClean="0"/>
                  <a:t> (selección óptima local en cada etapa)</a:t>
                </a:r>
              </a:p>
              <a:p>
                <a:pPr lvl="1"/>
                <a:r>
                  <a:rPr lang="es-MX" dirty="0" smtClean="0"/>
                  <a:t>Seleccionar el predictor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s-MX" dirty="0" smtClean="0"/>
                  <a:t> y el umbral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s-MX" dirty="0" smtClean="0"/>
                  <a:t> que dividan al espacio de predicción en dos regiones (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</m:oMath>
                </a14:m>
                <a:r>
                  <a:rPr lang="es-MX" dirty="0" smtClean="0"/>
                  <a:t> 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{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\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s-MX" dirty="0" smtClean="0"/>
                  <a:t>) de forma que se genere la mayor reducción del </a:t>
                </a:r>
                <a:r>
                  <a:rPr lang="es-MX" i="1" dirty="0" err="1" smtClean="0"/>
                  <a:t>Gini</a:t>
                </a:r>
                <a:r>
                  <a:rPr lang="es-MX" i="1" dirty="0" smtClean="0"/>
                  <a:t> </a:t>
                </a:r>
                <a:r>
                  <a:rPr lang="es-MX" i="1" dirty="0" err="1" smtClean="0"/>
                  <a:t>index</a:t>
                </a:r>
                <a:r>
                  <a:rPr lang="es-MX" i="1" dirty="0" smtClean="0"/>
                  <a:t> </a:t>
                </a:r>
                <a:r>
                  <a:rPr lang="es-MX" dirty="0" smtClean="0"/>
                  <a:t>o de la entropía</a:t>
                </a:r>
              </a:p>
              <a:p>
                <a:r>
                  <a:rPr lang="es-MX" dirty="0" smtClean="0"/>
                  <a:t>En otras palabras, sabemos que queremos terminar con dos nuevas regiones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es-MX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&lt;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≥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es-MX" dirty="0" smtClean="0"/>
              </a:p>
              <a:p>
                <a:pPr lvl="1"/>
                <a:r>
                  <a:rPr lang="es-MX" dirty="0" smtClean="0"/>
                  <a:t>Por lo que buscamos los valores de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s-MX" dirty="0" smtClean="0"/>
                  <a:t> 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s-MX" dirty="0" smtClean="0"/>
                  <a:t> que minimicen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s-MX" dirty="0" smtClean="0"/>
                  <a:t> 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endParaRPr lang="es-MX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28" t="-1264" r="-232" b="-1404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3752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Metodología específica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s-MX" dirty="0" smtClean="0"/>
                  <a:t>Primera iteración genera 2 regiones</a:t>
                </a:r>
              </a:p>
              <a:p>
                <a:pPr lvl="1"/>
                <a:r>
                  <a:rPr lang="es-MX" dirty="0" smtClean="0"/>
                  <a:t>Siguiente iteración, se busca de nuevo minimizar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s-MX" dirty="0" smtClean="0"/>
                  <a:t> 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s-MX" dirty="0" smtClean="0"/>
                  <a:t>, generando una tercera región al partir cualquiera de las 2 regiones existentes</a:t>
                </a:r>
              </a:p>
              <a:p>
                <a:pPr lvl="2"/>
                <a:r>
                  <a:rPr lang="es-MX" dirty="0" smtClean="0"/>
                  <a:t>Siguiente iteración genera una cuarta región</a:t>
                </a:r>
              </a:p>
              <a:p>
                <a:pPr lvl="3"/>
                <a:r>
                  <a:rPr lang="es-MX" dirty="0" smtClean="0"/>
                  <a:t>...</a:t>
                </a:r>
              </a:p>
              <a:p>
                <a:r>
                  <a:rPr lang="es-MX" dirty="0" smtClean="0"/>
                  <a:t>Típicamente se detiene por algún criterio</a:t>
                </a:r>
              </a:p>
              <a:p>
                <a:pPr lvl="1"/>
                <a:r>
                  <a:rPr lang="es-MX" dirty="0" smtClean="0"/>
                  <a:t>Máxima profundidad</a:t>
                </a:r>
              </a:p>
              <a:p>
                <a:pPr lvl="1"/>
                <a:r>
                  <a:rPr lang="es-MX" dirty="0" smtClean="0"/>
                  <a:t>Cantidad mínima de observaciones por hoja</a:t>
                </a:r>
              </a:p>
              <a:p>
                <a:pPr lvl="1"/>
                <a:r>
                  <a:rPr lang="es-MX" dirty="0" smtClean="0"/>
                  <a:t>Máximo número de hojas</a:t>
                </a:r>
              </a:p>
              <a:p>
                <a:pPr lvl="1"/>
                <a:r>
                  <a:rPr lang="es-MX" dirty="0" smtClean="0"/>
                  <a:t>Mínimo decremento de métrica de impuridad</a:t>
                </a:r>
              </a:p>
              <a:p>
                <a:pPr lvl="1"/>
                <a:endParaRPr lang="es-MX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10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0938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Poda de árboles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Árboles complejos pueden generar sobreajuste (</a:t>
            </a:r>
            <a:r>
              <a:rPr lang="es-MX" i="1" dirty="0" err="1" smtClean="0"/>
              <a:t>overfitting</a:t>
            </a:r>
            <a:r>
              <a:rPr lang="es-MX" dirty="0" smtClean="0"/>
              <a:t>)</a:t>
            </a:r>
          </a:p>
          <a:p>
            <a:r>
              <a:rPr lang="es-MX" dirty="0" smtClean="0"/>
              <a:t>Árboles más pequeños con menos regiones pueden provocar menor varianza y una mejor </a:t>
            </a:r>
            <a:r>
              <a:rPr lang="es-MX" dirty="0" err="1" smtClean="0"/>
              <a:t>interpretabilidad</a:t>
            </a:r>
            <a:endParaRPr lang="es-MX" dirty="0" smtClean="0"/>
          </a:p>
          <a:p>
            <a:pPr lvl="1"/>
            <a:r>
              <a:rPr lang="es-MX" dirty="0" smtClean="0"/>
              <a:t>Criterios estrictos</a:t>
            </a:r>
          </a:p>
          <a:p>
            <a:pPr lvl="1"/>
            <a:r>
              <a:rPr lang="es-MX" dirty="0" smtClean="0"/>
              <a:t>Crear un árbol muy grande y podarlo selectivamente</a:t>
            </a:r>
          </a:p>
          <a:p>
            <a:pPr lvl="2"/>
            <a:r>
              <a:rPr lang="es-MX" dirty="0" smtClean="0"/>
              <a:t>Poda exhaustiva sería muy costosa, computacionalmente hablando</a:t>
            </a:r>
          </a:p>
          <a:p>
            <a:pPr lvl="2"/>
            <a:r>
              <a:rPr lang="es-MX" i="1" dirty="0" err="1" smtClean="0"/>
              <a:t>Cost</a:t>
            </a:r>
            <a:r>
              <a:rPr lang="es-MX" i="1" dirty="0" smtClean="0"/>
              <a:t> </a:t>
            </a:r>
            <a:r>
              <a:rPr lang="es-MX" i="1" dirty="0" err="1" smtClean="0"/>
              <a:t>complexity</a:t>
            </a:r>
            <a:r>
              <a:rPr lang="es-MX" i="1" dirty="0" smtClean="0"/>
              <a:t> </a:t>
            </a:r>
            <a:r>
              <a:rPr lang="es-MX" i="1" dirty="0" err="1" smtClean="0"/>
              <a:t>pruning</a:t>
            </a:r>
            <a:endParaRPr lang="es-MX" i="1" dirty="0"/>
          </a:p>
        </p:txBody>
      </p:sp>
    </p:spTree>
    <p:extLst>
      <p:ext uri="{BB962C8B-B14F-4D97-AF65-F5344CB8AC3E}">
        <p14:creationId xmlns:p14="http://schemas.microsoft.com/office/powerpoint/2010/main" val="125658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i="1" dirty="0" err="1" smtClean="0"/>
              <a:t>Cost</a:t>
            </a:r>
            <a:r>
              <a:rPr lang="es-MX" i="1" dirty="0" smtClean="0"/>
              <a:t> </a:t>
            </a:r>
            <a:r>
              <a:rPr lang="es-MX" i="1" dirty="0" err="1" smtClean="0"/>
              <a:t>complexity</a:t>
            </a:r>
            <a:r>
              <a:rPr lang="es-MX" i="1" dirty="0" smtClean="0"/>
              <a:t> </a:t>
            </a:r>
            <a:r>
              <a:rPr lang="es-MX" i="1" dirty="0" err="1" smtClean="0"/>
              <a:t>pruning</a:t>
            </a:r>
            <a:endParaRPr lang="es-MX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p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nary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𝛼</m:t>
                      </m:r>
                      <m:d>
                        <m:dPr>
                          <m:begChr m:val="|"/>
                          <m:endChr m:val="|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</m:oMath>
                  </m:oMathPara>
                </a14:m>
                <a:endParaRPr lang="es-MX" dirty="0" smtClean="0"/>
              </a:p>
              <a:p>
                <a:pPr marL="0" indent="0">
                  <a:buNone/>
                </a:pPr>
                <a:r>
                  <a:rPr lang="es-MX" dirty="0" smtClean="0"/>
                  <a:t>Donde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r>
                  <a:rPr lang="es-MX" dirty="0" smtClean="0"/>
                  <a:t> representa la cantidad de hojas en el árbol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s-MX" dirty="0" smtClean="0"/>
              </a:p>
              <a:p>
                <a:r>
                  <a:rPr lang="es-MX" dirty="0" smtClean="0"/>
                  <a:t>Construye un árbol grande y complejo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s-MX" dirty="0" smtClean="0"/>
              </a:p>
              <a:p>
                <a:r>
                  <a:rPr lang="es-MX" dirty="0" smtClean="0"/>
                  <a:t>Calcula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e>
                    </m:d>
                  </m:oMath>
                </a14:m>
                <a:endParaRPr lang="es-MX" dirty="0" smtClean="0"/>
              </a:p>
              <a:p>
                <a:r>
                  <a:rPr lang="es-MX" dirty="0" smtClean="0"/>
                  <a:t>Poda iterativamente todas las ramas del árbol que terminan en hojas</a:t>
                </a:r>
              </a:p>
              <a:p>
                <a:r>
                  <a:rPr lang="es-MX" dirty="0" smtClean="0"/>
                  <a:t>Calcula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MX" dirty="0" smtClean="0"/>
                  <a:t> para cada subárbol posible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s-MX" dirty="0" smtClean="0"/>
              </a:p>
              <a:p>
                <a:r>
                  <a:rPr lang="es-MX" dirty="0" smtClean="0"/>
                  <a:t>Elimina la rama que genere la mayor reducción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endParaRPr lang="es-MX" dirty="0" smtClean="0"/>
              </a:p>
              <a:p>
                <a:r>
                  <a:rPr lang="es-MX" dirty="0" smtClean="0"/>
                  <a:t>Continúa hasta que no se pueda reducir la función de costo</a:t>
                </a:r>
                <a:endParaRPr lang="es-MX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b="-224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031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52934" y="1825625"/>
            <a:ext cx="5152132" cy="43386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25625"/>
            <a:ext cx="5151375" cy="433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s-MX" dirty="0" smtClean="0"/>
                  <a:t>Para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=0.1</m:t>
                    </m:r>
                  </m:oMath>
                </a14:m>
                <a:endParaRPr lang="es-MX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4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0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59259E-6 L -0.42956 -0.000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48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s-MX" dirty="0" smtClean="0"/>
                  <a:t>Para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=0.1</m:t>
                    </m:r>
                  </m:oMath>
                </a14:m>
                <a:endParaRPr lang="es-MX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52934" y="1825625"/>
            <a:ext cx="5152132" cy="4338638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19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s-MX" dirty="0" smtClean="0"/>
                  <a:t>Para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=0.15</m:t>
                    </m:r>
                  </m:oMath>
                </a14:m>
                <a:endParaRPr lang="es-MX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52934" y="1825625"/>
            <a:ext cx="5152132" cy="4338638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78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s-MX" dirty="0" smtClean="0"/>
                  <a:t>Para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=0.15</m:t>
                    </m:r>
                  </m:oMath>
                </a14:m>
                <a:endParaRPr lang="es-MX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52934" y="1825625"/>
            <a:ext cx="5152132" cy="4338638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6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s-MX" dirty="0" smtClean="0"/>
                  <a:t>¿Qué valor de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MX" dirty="0" smtClean="0"/>
                  <a:t> es el mejor?</a:t>
                </a:r>
                <a:endParaRPr lang="es-MX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s-MX" dirty="0" smtClean="0"/>
                  <a:t>Conforme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MX" dirty="0" smtClean="0"/>
                  <a:t> se incrementa a partir de cero, ciertas ramas se podan de forma continua</a:t>
                </a:r>
              </a:p>
              <a:p>
                <a:pPr lvl="1"/>
                <a:r>
                  <a:rPr lang="es-MX" dirty="0" smtClean="0"/>
                  <a:t>Podemos generar una secuencia de subárboles como una función de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endParaRPr lang="es-MX" dirty="0" smtClean="0"/>
              </a:p>
              <a:p>
                <a:r>
                  <a:rPr lang="es-MX" dirty="0" smtClean="0"/>
                  <a:t>Seleccionamos el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MX" dirty="0" smtClean="0"/>
                  <a:t> que genere los mejores resultados (</a:t>
                </a:r>
                <a:r>
                  <a:rPr lang="es-MX" dirty="0" err="1" smtClean="0"/>
                  <a:t>accuracy</a:t>
                </a:r>
                <a:r>
                  <a:rPr lang="es-MX" dirty="0" smtClean="0"/>
                  <a:t>, f1-score, AUC, etc.) con un set de validación o con validación cruzada</a:t>
                </a:r>
              </a:p>
              <a:p>
                <a:r>
                  <a:rPr lang="en-US" dirty="0" err="1" smtClean="0"/>
                  <a:t>Seleccionamos</a:t>
                </a:r>
                <a:r>
                  <a:rPr lang="en-US" dirty="0" smtClean="0"/>
                  <a:t> el </a:t>
                </a:r>
                <a:r>
                  <a:rPr lang="en-US" dirty="0" err="1" smtClean="0"/>
                  <a:t>subárbol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generado</a:t>
                </a:r>
                <a:r>
                  <a:rPr lang="en-US" dirty="0" smtClean="0"/>
                  <a:t> con </a:t>
                </a:r>
                <a:r>
                  <a:rPr lang="en-US" dirty="0" err="1" smtClean="0"/>
                  <a:t>todos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los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datos</a:t>
                </a:r>
                <a:r>
                  <a:rPr lang="en-US" dirty="0" smtClean="0"/>
                  <a:t> de </a:t>
                </a:r>
                <a:r>
                  <a:rPr lang="en-US" dirty="0" err="1" smtClean="0"/>
                  <a:t>entrenamiento</a:t>
                </a:r>
                <a:r>
                  <a:rPr lang="en-US" dirty="0" smtClean="0"/>
                  <a:t> para el valor de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MX" dirty="0" smtClean="0"/>
                  <a:t> seleccionado</a:t>
                </a:r>
                <a:endParaRPr lang="es-MX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043" r="-168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764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Objetivos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s-MX" dirty="0" smtClean="0"/>
              <a:t>Comprender la base de los árboles de decisión</a:t>
            </a:r>
          </a:p>
          <a:p>
            <a:r>
              <a:rPr lang="es-MX" dirty="0" smtClean="0"/>
              <a:t>Generar árboles para clasificación</a:t>
            </a:r>
          </a:p>
          <a:p>
            <a:r>
              <a:rPr lang="es-MX" dirty="0" smtClean="0"/>
              <a:t>Generar árboles para regresión</a:t>
            </a:r>
          </a:p>
          <a:p>
            <a:r>
              <a:rPr lang="es-MX" dirty="0" smtClean="0"/>
              <a:t>Ventajas y desventajas</a:t>
            </a:r>
          </a:p>
          <a:p>
            <a:r>
              <a:rPr lang="es-MX" dirty="0" smtClean="0"/>
              <a:t>Aplicar poda de árboles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6972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Resumiendo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s-MX" dirty="0" smtClean="0"/>
                  <a:t>Usa </a:t>
                </a:r>
                <a:r>
                  <a:rPr lang="es-MX" i="1" dirty="0" err="1" smtClean="0"/>
                  <a:t>recursive</a:t>
                </a:r>
                <a:r>
                  <a:rPr lang="es-MX" i="1" dirty="0" smtClean="0"/>
                  <a:t> </a:t>
                </a:r>
                <a:r>
                  <a:rPr lang="es-MX" i="1" dirty="0" err="1" smtClean="0"/>
                  <a:t>binary</a:t>
                </a:r>
                <a:r>
                  <a:rPr lang="es-MX" i="1" dirty="0" smtClean="0"/>
                  <a:t> </a:t>
                </a:r>
                <a:r>
                  <a:rPr lang="es-MX" i="1" dirty="0" err="1" smtClean="0"/>
                  <a:t>splitting</a:t>
                </a:r>
                <a:r>
                  <a:rPr lang="es-MX" i="1" dirty="0" smtClean="0"/>
                  <a:t> </a:t>
                </a:r>
                <a:r>
                  <a:rPr lang="es-MX" dirty="0" smtClean="0"/>
                  <a:t>para generar un árbol en los datos de entrenamiento, frenando el proceso hasta que se cumpla algún criterio (mínimo 5 observaciones por hoja)</a:t>
                </a:r>
              </a:p>
              <a:p>
                <a:r>
                  <a:rPr lang="es-MX" dirty="0" smtClean="0"/>
                  <a:t>Aplica </a:t>
                </a:r>
                <a:r>
                  <a:rPr lang="es-MX" i="1" dirty="0" err="1" smtClean="0"/>
                  <a:t>cost</a:t>
                </a:r>
                <a:r>
                  <a:rPr lang="es-MX" i="1" dirty="0" smtClean="0"/>
                  <a:t> </a:t>
                </a:r>
                <a:r>
                  <a:rPr lang="es-MX" i="1" dirty="0" err="1" smtClean="0"/>
                  <a:t>complexity</a:t>
                </a:r>
                <a:r>
                  <a:rPr lang="es-MX" i="1" dirty="0" smtClean="0"/>
                  <a:t> </a:t>
                </a:r>
                <a:r>
                  <a:rPr lang="es-MX" i="1" dirty="0" err="1" smtClean="0"/>
                  <a:t>pruning</a:t>
                </a:r>
                <a:r>
                  <a:rPr lang="es-MX" i="1" dirty="0" smtClean="0"/>
                  <a:t> </a:t>
                </a:r>
                <a:r>
                  <a:rPr lang="es-MX" dirty="0" smtClean="0"/>
                  <a:t>para generar una secuencia de subárboles, como función de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endParaRPr lang="es-MX" dirty="0" smtClean="0"/>
              </a:p>
              <a:p>
                <a:r>
                  <a:rPr lang="es-MX" dirty="0" smtClean="0"/>
                  <a:t>Usa </a:t>
                </a:r>
                <a:r>
                  <a:rPr lang="es-MX" i="1" dirty="0" smtClean="0"/>
                  <a:t>k-</a:t>
                </a:r>
                <a:r>
                  <a:rPr lang="es-MX" i="1" dirty="0" err="1" smtClean="0"/>
                  <a:t>fold</a:t>
                </a:r>
                <a:r>
                  <a:rPr lang="es-MX" i="1" dirty="0" smtClean="0"/>
                  <a:t> </a:t>
                </a:r>
                <a:r>
                  <a:rPr lang="es-MX" i="1" dirty="0" err="1" smtClean="0"/>
                  <a:t>cross-validation</a:t>
                </a:r>
                <a:r>
                  <a:rPr lang="es-MX" dirty="0" smtClean="0"/>
                  <a:t> para seleccionar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endParaRPr lang="es-MX" i="1" dirty="0" smtClean="0"/>
              </a:p>
              <a:p>
                <a:r>
                  <a:rPr lang="es-MX" dirty="0" smtClean="0"/>
                  <a:t>Entrega como resultado el subárbol que corresponde al valor de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s-MX" dirty="0" smtClean="0"/>
                  <a:t> seleccionado</a:t>
                </a:r>
                <a:endParaRPr lang="es-MX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6359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¿Error?</a:t>
            </a:r>
            <a:endParaRPr lang="es-MX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8358" y="1825625"/>
            <a:ext cx="8835284" cy="43386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78358" y="6164263"/>
            <a:ext cx="21707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800" dirty="0" smtClean="0">
                <a:solidFill>
                  <a:schemeClr val="bg1"/>
                </a:solidFill>
              </a:rPr>
              <a:t>Obtenido de </a:t>
            </a:r>
            <a:r>
              <a:rPr lang="es-MX" sz="800" dirty="0" err="1" smtClean="0">
                <a:solidFill>
                  <a:schemeClr val="bg1"/>
                </a:solidFill>
              </a:rPr>
              <a:t>Introduction</a:t>
            </a:r>
            <a:r>
              <a:rPr lang="es-MX" sz="800" dirty="0" smtClean="0">
                <a:solidFill>
                  <a:schemeClr val="bg1"/>
                </a:solidFill>
              </a:rPr>
              <a:t> to </a:t>
            </a:r>
            <a:r>
              <a:rPr lang="es-MX" sz="800" dirty="0" err="1" smtClean="0">
                <a:solidFill>
                  <a:schemeClr val="bg1"/>
                </a:solidFill>
              </a:rPr>
              <a:t>Statistical</a:t>
            </a:r>
            <a:r>
              <a:rPr lang="es-MX" sz="800" dirty="0" smtClean="0">
                <a:solidFill>
                  <a:schemeClr val="bg1"/>
                </a:solidFill>
              </a:rPr>
              <a:t> </a:t>
            </a:r>
            <a:r>
              <a:rPr lang="es-MX" sz="800" dirty="0" err="1" smtClean="0">
                <a:solidFill>
                  <a:schemeClr val="bg1"/>
                </a:solidFill>
              </a:rPr>
              <a:t>Learning</a:t>
            </a:r>
            <a:endParaRPr lang="es-MX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33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No, no hay error</a:t>
            </a:r>
            <a:endParaRPr lang="es-MX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Dos separaciones de un nodo con misma predicción</a:t>
            </a:r>
          </a:p>
          <a:p>
            <a:r>
              <a:rPr lang="es-MX" dirty="0" smtClean="0"/>
              <a:t>¿Para qué hacer la separación?</a:t>
            </a:r>
          </a:p>
          <a:p>
            <a:pPr lvl="1"/>
            <a:r>
              <a:rPr lang="es-MX" dirty="0" smtClean="0"/>
              <a:t>Mayor pureza de nodo (minimización de métrica)</a:t>
            </a:r>
          </a:p>
          <a:p>
            <a:pPr lvl="1"/>
            <a:r>
              <a:rPr lang="es-MX" dirty="0" smtClean="0"/>
              <a:t>Mejor </a:t>
            </a:r>
            <a:r>
              <a:rPr lang="es-MX" dirty="0" err="1" smtClean="0"/>
              <a:t>interpretabilidad</a:t>
            </a:r>
            <a:endParaRPr lang="es-MX" dirty="0"/>
          </a:p>
        </p:txBody>
      </p:sp>
      <p:pic>
        <p:nvPicPr>
          <p:cNvPr id="7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722711"/>
            <a:ext cx="5181600" cy="254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13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Caso práctico</a:t>
            </a:r>
            <a:endParaRPr lang="es-MX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 err="1" smtClean="0"/>
              <a:t>Dataset</a:t>
            </a:r>
            <a:r>
              <a:rPr lang="es-MX" dirty="0" smtClean="0"/>
              <a:t> de calificaciones</a:t>
            </a:r>
          </a:p>
          <a:p>
            <a:r>
              <a:rPr lang="es-MX" dirty="0" smtClean="0"/>
              <a:t>395 observaciones</a:t>
            </a:r>
          </a:p>
          <a:p>
            <a:r>
              <a:rPr lang="es-MX" dirty="0" smtClean="0"/>
              <a:t>10 variables</a:t>
            </a:r>
          </a:p>
          <a:p>
            <a:pPr lvl="1"/>
            <a:r>
              <a:rPr lang="es-MX" dirty="0" smtClean="0"/>
              <a:t>Se quiere predecir calificación final</a:t>
            </a:r>
            <a:endParaRPr lang="es-MX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14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Regresión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s-MX" dirty="0" smtClean="0"/>
                  <a:t>Se minimiza el RSS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RSS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𝐽</m:t>
                          </m:r>
                        </m:sup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Se predice el valor de una región como el promedio de las observaciones de entrenamiento en dicha región</a:t>
                </a:r>
                <a:endParaRPr lang="es-MX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303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Caso práctico</a:t>
            </a:r>
            <a:endParaRPr lang="es-MX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52934" y="1825625"/>
            <a:ext cx="5152132" cy="4338638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60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Caso práctico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No hay razón para limitarnos a 2 variables</a:t>
            </a:r>
          </a:p>
          <a:p>
            <a:pPr lvl="1"/>
            <a:r>
              <a:rPr lang="es-MX" dirty="0" smtClean="0"/>
              <a:t>Visualización de límites desaparece</a:t>
            </a:r>
          </a:p>
          <a:p>
            <a:pPr lvl="1"/>
            <a:r>
              <a:rPr lang="es-MX" dirty="0" err="1" smtClean="0"/>
              <a:t>Interpretabilidad</a:t>
            </a:r>
            <a:r>
              <a:rPr lang="es-MX" dirty="0" smtClean="0"/>
              <a:t> se mantiene</a:t>
            </a:r>
            <a:endParaRPr lang="es-MX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45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¿Para qué soy bueno?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MX" dirty="0" smtClean="0"/>
              <a:t>Ventajas</a:t>
            </a:r>
          </a:p>
          <a:p>
            <a:pPr lvl="1"/>
            <a:r>
              <a:rPr lang="es-MX" dirty="0" smtClean="0"/>
              <a:t>Muy fáciles de explicar</a:t>
            </a:r>
          </a:p>
          <a:p>
            <a:pPr lvl="1"/>
            <a:r>
              <a:rPr lang="es-MX" dirty="0" smtClean="0"/>
              <a:t>Se asemejan a una forma humana de tomar decisiones</a:t>
            </a:r>
          </a:p>
          <a:p>
            <a:pPr lvl="1"/>
            <a:r>
              <a:rPr lang="es-MX" dirty="0" smtClean="0"/>
              <a:t>Visualización permite una interpretación sencilla</a:t>
            </a:r>
          </a:p>
          <a:p>
            <a:pPr lvl="1"/>
            <a:r>
              <a:rPr lang="es-MX" dirty="0" smtClean="0"/>
              <a:t>Pueden manejar variables cualitativas sin necesidad de crear variables </a:t>
            </a:r>
            <a:r>
              <a:rPr lang="es-MX" i="1" dirty="0" err="1" smtClean="0"/>
              <a:t>dummy</a:t>
            </a:r>
            <a:r>
              <a:rPr lang="es-MX" i="1" dirty="0" smtClean="0"/>
              <a:t> </a:t>
            </a:r>
            <a:r>
              <a:rPr lang="es-MX" dirty="0" smtClean="0"/>
              <a:t>(depende de la librería)</a:t>
            </a:r>
            <a:endParaRPr lang="es-MX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MX" dirty="0" smtClean="0"/>
              <a:t>Desventajas</a:t>
            </a:r>
          </a:p>
          <a:p>
            <a:pPr lvl="1"/>
            <a:r>
              <a:rPr lang="es-MX" dirty="0" smtClean="0"/>
              <a:t>No suelen tener un alto poder predictivo</a:t>
            </a:r>
          </a:p>
          <a:p>
            <a:pPr lvl="1"/>
            <a:r>
              <a:rPr lang="es-MX" dirty="0" smtClean="0"/>
              <a:t>Altamente volátiles, pequeños cambios en los datos pueden causar cambios muy grandes en el árbol</a:t>
            </a:r>
          </a:p>
          <a:p>
            <a:pPr lvl="2"/>
            <a:r>
              <a:rPr lang="es-MX" dirty="0" smtClean="0"/>
              <a:t>Sobre todo en regresión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1916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Árboles de decisión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 smtClean="0"/>
              <a:t>Estratificar/segmentar el espacio de predicción en un número específico de regiones usando reglas de separación, y predecir utilizando la moda o la media de las observaciones en cada región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0422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Caso práctico</a:t>
            </a:r>
            <a:endParaRPr lang="es-MX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MX" dirty="0" err="1" smtClean="0"/>
              <a:t>Kyphosis</a:t>
            </a:r>
            <a:r>
              <a:rPr lang="es-MX" dirty="0" smtClean="0"/>
              <a:t> </a:t>
            </a:r>
            <a:r>
              <a:rPr lang="es-MX" dirty="0" err="1" smtClean="0"/>
              <a:t>Disease</a:t>
            </a:r>
            <a:r>
              <a:rPr lang="es-MX" dirty="0" smtClean="0"/>
              <a:t> </a:t>
            </a:r>
            <a:r>
              <a:rPr lang="es-MX" dirty="0" err="1" smtClean="0"/>
              <a:t>Classification</a:t>
            </a:r>
            <a:r>
              <a:rPr lang="es-MX" dirty="0" smtClean="0"/>
              <a:t> de UCI</a:t>
            </a:r>
          </a:p>
          <a:p>
            <a:r>
              <a:rPr lang="es-MX" dirty="0" smtClean="0"/>
              <a:t>La cifosis es una curvatura excesiva en la columna vertebral</a:t>
            </a:r>
          </a:p>
          <a:p>
            <a:r>
              <a:rPr lang="es-MX" dirty="0" smtClean="0"/>
              <a:t>81 observaciones</a:t>
            </a:r>
          </a:p>
          <a:p>
            <a:pPr lvl="1"/>
            <a:r>
              <a:rPr lang="es-MX" dirty="0" smtClean="0"/>
              <a:t>64 ausente</a:t>
            </a:r>
          </a:p>
          <a:p>
            <a:pPr lvl="1"/>
            <a:r>
              <a:rPr lang="es-MX" dirty="0" smtClean="0"/>
              <a:t>17 presente</a:t>
            </a:r>
          </a:p>
          <a:p>
            <a:r>
              <a:rPr lang="es-MX" dirty="0" smtClean="0"/>
              <a:t>4 variables</a:t>
            </a:r>
          </a:p>
          <a:p>
            <a:pPr lvl="1"/>
            <a:r>
              <a:rPr lang="es-MX" dirty="0" err="1" smtClean="0"/>
              <a:t>Age</a:t>
            </a:r>
            <a:r>
              <a:rPr lang="es-MX" dirty="0" smtClean="0"/>
              <a:t>. Edad, en meses</a:t>
            </a:r>
          </a:p>
          <a:p>
            <a:pPr lvl="1"/>
            <a:r>
              <a:rPr lang="es-MX" dirty="0" err="1" smtClean="0"/>
              <a:t>Number</a:t>
            </a:r>
            <a:r>
              <a:rPr lang="es-MX" dirty="0" smtClean="0"/>
              <a:t>. Cantidad de vértebras </a:t>
            </a:r>
            <a:r>
              <a:rPr lang="es-MX" dirty="0" err="1" smtClean="0"/>
              <a:t>invcolucradas</a:t>
            </a:r>
            <a:endParaRPr lang="es-MX" dirty="0" smtClean="0"/>
          </a:p>
          <a:p>
            <a:pPr lvl="1"/>
            <a:r>
              <a:rPr lang="es-MX" dirty="0" err="1" smtClean="0"/>
              <a:t>Start</a:t>
            </a:r>
            <a:r>
              <a:rPr lang="es-MX" dirty="0" smtClean="0"/>
              <a:t>. Número de la primera vértebra en que se operó</a:t>
            </a:r>
          </a:p>
          <a:p>
            <a:pPr lvl="1"/>
            <a:r>
              <a:rPr lang="es-MX" dirty="0" err="1" smtClean="0"/>
              <a:t>Kyphosis</a:t>
            </a:r>
            <a:r>
              <a:rPr lang="es-MX" dirty="0" smtClean="0"/>
              <a:t>. Niveles “</a:t>
            </a:r>
            <a:r>
              <a:rPr lang="es-MX" dirty="0" err="1" smtClean="0"/>
              <a:t>present</a:t>
            </a:r>
            <a:r>
              <a:rPr lang="es-MX" dirty="0" smtClean="0"/>
              <a:t>” y “</a:t>
            </a:r>
            <a:r>
              <a:rPr lang="es-MX" dirty="0" err="1" smtClean="0"/>
              <a:t>absent</a:t>
            </a:r>
            <a:r>
              <a:rPr lang="es-MX" dirty="0" smtClean="0"/>
              <a:t>” indicando si se observa cifosis después de la operación</a:t>
            </a:r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691" y="1825625"/>
            <a:ext cx="5151375" cy="433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39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Árboles de decisión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r>
                  <a:rPr lang="es-MX" dirty="0" smtClean="0"/>
                  <a:t>Primer nodo interno separa los datos en 62 y 19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Start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≥8.5</m:t>
                    </m:r>
                  </m:oMath>
                </a14:m>
                <a:r>
                  <a:rPr lang="es-MX" dirty="0" smtClean="0"/>
                  <a:t>)</a:t>
                </a:r>
              </a:p>
              <a:p>
                <a:pPr lvl="1"/>
                <a:r>
                  <a:rPr lang="es-MX" dirty="0" smtClean="0"/>
                  <a:t>Los 62 se separan en 29 y 33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Start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≥15</m:t>
                    </m:r>
                  </m:oMath>
                </a14:m>
                <a:r>
                  <a:rPr lang="es-MX" dirty="0" smtClean="0"/>
                  <a:t>)</a:t>
                </a:r>
              </a:p>
              <a:p>
                <a:pPr lvl="2"/>
                <a:r>
                  <a:rPr lang="es-MX" dirty="0" smtClean="0"/>
                  <a:t>Los 29 son una hoja o nodo terminal</a:t>
                </a:r>
              </a:p>
              <a:p>
                <a:pPr lvl="3"/>
                <a:r>
                  <a:rPr lang="es-MX" dirty="0" smtClean="0"/>
                  <a:t>Se clasifican como </a:t>
                </a:r>
                <a:r>
                  <a:rPr lang="es-MX" dirty="0" err="1" smtClean="0"/>
                  <a:t>absent</a:t>
                </a:r>
                <a:r>
                  <a:rPr lang="es-MX" dirty="0" smtClean="0"/>
                  <a:t> de acuerda a la moda (mayoría)</a:t>
                </a:r>
              </a:p>
              <a:p>
                <a:pPr lvl="2"/>
                <a:r>
                  <a:rPr lang="es-MX" dirty="0" smtClean="0"/>
                  <a:t>Los 33 se separan en 12 y 21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Age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&lt;55</m:t>
                    </m:r>
                  </m:oMath>
                </a14:m>
                <a:r>
                  <a:rPr lang="es-MX" dirty="0" smtClean="0"/>
                  <a:t>)</a:t>
                </a:r>
              </a:p>
              <a:p>
                <a:pPr lvl="3"/>
                <a:r>
                  <a:rPr lang="es-MX" dirty="0" smtClean="0"/>
                  <a:t>Los 12 son una hoja de clase </a:t>
                </a:r>
                <a:r>
                  <a:rPr lang="es-MX" dirty="0" err="1" smtClean="0"/>
                  <a:t>absent</a:t>
                </a:r>
                <a:endParaRPr lang="es-MX" dirty="0" smtClean="0"/>
              </a:p>
              <a:p>
                <a:pPr lvl="3"/>
                <a:r>
                  <a:rPr lang="es-MX" dirty="0" smtClean="0"/>
                  <a:t>Los 21 se separan en 16 y 5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Age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≥98</m:t>
                    </m:r>
                  </m:oMath>
                </a14:m>
                <a:r>
                  <a:rPr lang="es-MX" dirty="0" smtClean="0"/>
                  <a:t>)</a:t>
                </a:r>
              </a:p>
              <a:p>
                <a:pPr lvl="4"/>
                <a:r>
                  <a:rPr lang="es-MX" dirty="0" smtClean="0"/>
                  <a:t>Los 16 son una hoja de clase </a:t>
                </a:r>
                <a:r>
                  <a:rPr lang="es-MX" dirty="0" err="1" smtClean="0"/>
                  <a:t>absent</a:t>
                </a:r>
                <a:endParaRPr lang="es-MX" dirty="0" smtClean="0"/>
              </a:p>
              <a:p>
                <a:pPr lvl="4"/>
                <a:r>
                  <a:rPr lang="es-MX" dirty="0" smtClean="0"/>
                  <a:t>Los 5 son una hoja de clase </a:t>
                </a:r>
                <a:r>
                  <a:rPr lang="es-MX" dirty="0" err="1" smtClean="0"/>
                  <a:t>present</a:t>
                </a:r>
                <a:endParaRPr lang="es-MX" dirty="0"/>
              </a:p>
              <a:p>
                <a:pPr lvl="1"/>
                <a:r>
                  <a:rPr lang="es-MX" dirty="0" smtClean="0"/>
                  <a:t>Los 19 se separan en 10 y 9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Start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&lt;4</m:t>
                    </m:r>
                  </m:oMath>
                </a14:m>
                <a:r>
                  <a:rPr lang="es-MX" dirty="0" smtClean="0"/>
                  <a:t>)</a:t>
                </a:r>
              </a:p>
              <a:p>
                <a:pPr lvl="2"/>
                <a:r>
                  <a:rPr lang="es-MX" dirty="0" smtClean="0"/>
                  <a:t>Los 10 son una hoja de clase </a:t>
                </a:r>
                <a:r>
                  <a:rPr lang="es-MX" dirty="0" err="1" smtClean="0"/>
                  <a:t>absent</a:t>
                </a:r>
                <a:endParaRPr lang="es-MX" dirty="0" smtClean="0"/>
              </a:p>
              <a:p>
                <a:pPr lvl="2"/>
                <a:r>
                  <a:rPr lang="es-MX" dirty="0" smtClean="0"/>
                  <a:t>Los 9 son una hoja de clase </a:t>
                </a:r>
                <a:r>
                  <a:rPr lang="es-MX" dirty="0" err="1" smtClean="0"/>
                  <a:t>present</a:t>
                </a:r>
                <a:endParaRPr lang="es-MX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1647" r="-824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922304"/>
            <a:ext cx="5181600" cy="414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28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Visualización</a:t>
            </a:r>
            <a:endParaRPr lang="es-MX" dirty="0"/>
          </a:p>
        </p:txBody>
      </p:sp>
      <p:pic>
        <p:nvPicPr>
          <p:cNvPr id="6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22304"/>
            <a:ext cx="5181600" cy="414528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52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31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Metodología general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s-MX" dirty="0" smtClean="0"/>
                  <a:t>Dividir el espacio de predicción (los posibles valores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s-MX" dirty="0" smtClean="0"/>
                  <a:t>) 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𝐽</m:t>
                    </m:r>
                  </m:oMath>
                </a14:m>
                <a:r>
                  <a:rPr lang="es-MX" dirty="0" smtClean="0"/>
                  <a:t> distintas regiones que no se traslapan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sub>
                    </m:sSub>
                  </m:oMath>
                </a14:m>
                <a:endParaRPr lang="es-MX" dirty="0" smtClean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s-MX" dirty="0" smtClean="0"/>
                  <a:t>Para cada observación que cae dentro de la región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s-MX" dirty="0" smtClean="0"/>
                  <a:t> se hace la misma predicción, la moda de las observaciones de entrenamiento 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s-MX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17" r="-58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7097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Metodología específica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>
                  <a:lnSpc>
                    <a:spcPct val="110000"/>
                  </a:lnSpc>
                  <a:spcBef>
                    <a:spcPts val="0"/>
                  </a:spcBef>
                </a:pPr>
                <a:r>
                  <a:rPr lang="es-MX" dirty="0" smtClean="0"/>
                  <a:t>Encontrar las regiones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sub>
                    </m:sSub>
                  </m:oMath>
                </a14:m>
                <a:r>
                  <a:rPr lang="es-MX" dirty="0" smtClean="0"/>
                  <a:t> que minimizan una métrica de error</a:t>
                </a:r>
              </a:p>
              <a:p>
                <a:pPr lvl="1">
                  <a:lnSpc>
                    <a:spcPct val="110000"/>
                  </a:lnSpc>
                  <a:spcBef>
                    <a:spcPts val="0"/>
                  </a:spcBef>
                </a:pPr>
                <a:r>
                  <a:rPr lang="es-MX" dirty="0" smtClean="0"/>
                  <a:t>El </a:t>
                </a:r>
                <a:r>
                  <a:rPr lang="es-MX" i="1" dirty="0" err="1" smtClean="0"/>
                  <a:t>Gini</a:t>
                </a:r>
                <a:r>
                  <a:rPr lang="es-MX" i="1" dirty="0" smtClean="0"/>
                  <a:t> </a:t>
                </a:r>
                <a:r>
                  <a:rPr lang="es-MX" i="1" dirty="0" err="1" smtClean="0"/>
                  <a:t>index</a:t>
                </a:r>
                <a:endParaRPr lang="es-MX" i="1" dirty="0" smtClean="0"/>
              </a:p>
              <a:p>
                <a:pPr marL="0" indent="0">
                  <a:lnSpc>
                    <a:spcPct val="110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lnSpc>
                    <a:spcPct val="110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=1−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p>
                            <m:sSup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s-MX" dirty="0" smtClean="0"/>
              </a:p>
              <a:p>
                <a:pPr lvl="1">
                  <a:lnSpc>
                    <a:spcPct val="110000"/>
                  </a:lnSpc>
                  <a:spcBef>
                    <a:spcPts val="0"/>
                  </a:spcBef>
                </a:pPr>
                <a:r>
                  <a:rPr lang="es-MX" dirty="0" smtClean="0"/>
                  <a:t>La entropía</a:t>
                </a:r>
              </a:p>
              <a:p>
                <a:pPr marL="0" indent="0">
                  <a:lnSpc>
                    <a:spcPct val="110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b="0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lnSpc>
                    <a:spcPct val="110000"/>
                  </a:lnSpc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𝑚𝑘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sSub>
                                <m:sSub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𝑚𝑘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</m:oMath>
                  </m:oMathPara>
                </a14:m>
                <a:endParaRPr lang="es-MX" dirty="0" smtClean="0"/>
              </a:p>
              <a:p>
                <a:pPr lvl="1">
                  <a:lnSpc>
                    <a:spcPct val="110000"/>
                  </a:lnSpc>
                  <a:spcBef>
                    <a:spcPts val="0"/>
                  </a:spcBef>
                </a:pPr>
                <a:r>
                  <a:rPr lang="es-MX" dirty="0" smtClean="0"/>
                  <a:t>Donde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𝑚𝑘</m:t>
                        </m:r>
                      </m:sub>
                    </m:sSub>
                  </m:oMath>
                </a14:m>
                <a:r>
                  <a:rPr lang="es-MX" dirty="0" smtClean="0"/>
                  <a:t> se define como la proporción de observaciones de entrenamiento en la región </a:t>
                </a:r>
                <a14:m>
                  <m:oMath xmlns:m="http://schemas.openxmlformats.org/officeDocument/2006/math">
                    <m:r>
                      <a:rPr lang="es-MX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s-MX" dirty="0" smtClean="0"/>
                  <a:t> que pertenecen a la clase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s-MX" dirty="0" smtClean="0"/>
                  <a:t>, 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s-MX" dirty="0" smtClean="0"/>
                  <a:t> es la proporción de observaciones de la región 1 con respecto al nodo superior</a:t>
                </a:r>
                <a:endParaRPr lang="es-MX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522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1548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Ejemplo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r>
                  <a:rPr lang="es-MX" dirty="0" smtClean="0"/>
                  <a:t>Arriba quedan 40 (29 </a:t>
                </a:r>
                <a:r>
                  <a:rPr lang="es-MX" dirty="0" err="1" smtClean="0"/>
                  <a:t>absent</a:t>
                </a:r>
                <a:r>
                  <a:rPr lang="es-MX" dirty="0" smtClean="0"/>
                  <a:t> y 11 </a:t>
                </a:r>
                <a:r>
                  <a:rPr lang="es-MX" dirty="0" err="1" smtClean="0"/>
                  <a:t>present</a:t>
                </a:r>
                <a:r>
                  <a:rPr lang="es-MX" dirty="0" smtClean="0"/>
                  <a:t>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=1−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29</m:t>
                                  </m:r>
                                </m:num>
                                <m:den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40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num>
                                <m:den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40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=0.4</m:t>
                      </m:r>
                    </m:oMath>
                  </m:oMathPara>
                </a14:m>
                <a:endParaRPr lang="es-MX" dirty="0" smtClean="0"/>
              </a:p>
              <a:p>
                <a:r>
                  <a:rPr lang="es-MX" dirty="0" smtClean="0"/>
                  <a:t>Abajo quedan 41 (35 </a:t>
                </a:r>
                <a:r>
                  <a:rPr lang="es-MX" dirty="0" err="1" smtClean="0"/>
                  <a:t>absent</a:t>
                </a:r>
                <a:r>
                  <a:rPr lang="es-MX" dirty="0" smtClean="0"/>
                  <a:t> y 6 </a:t>
                </a:r>
                <a:r>
                  <a:rPr lang="es-MX" dirty="0" err="1" smtClean="0"/>
                  <a:t>present</a:t>
                </a:r>
                <a:r>
                  <a:rPr lang="es-MX" dirty="0" smtClean="0"/>
                  <a:t> 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=1−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35</m:t>
                                  </m:r>
                                </m:num>
                                <m:den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num>
                                <m:den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>
                          <a:latin typeface="Cambria Math" panose="02040503050406030204" pitchFamily="18" charset="0"/>
                        </a:rPr>
                        <m:t>=0.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25</m:t>
                      </m:r>
                    </m:oMath>
                  </m:oMathPara>
                </a14:m>
                <a:endParaRPr lang="es-MX" dirty="0"/>
              </a:p>
              <a:p>
                <a:r>
                  <a:rPr lang="es-MX" dirty="0" smtClean="0"/>
                  <a:t>Índice ponderado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0.4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40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81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0.25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81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=0.32</m:t>
                      </m:r>
                    </m:oMath>
                  </m:oMathPara>
                </a14:m>
                <a:endParaRPr lang="es-MX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 rotWithShape="0">
                <a:blip r:embed="rId2"/>
                <a:stretch>
                  <a:fillRect l="-1647" t="-562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6934" y="1825625"/>
            <a:ext cx="5152132" cy="433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93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UDE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DEM" id="{3014A2B2-4370-4614-902A-43BF11F14A54}" vid="{BBDFCD4B-C785-4F6F-ADDD-97841BB2F976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245</TotalTime>
  <Words>764</Words>
  <Application>Microsoft Office PowerPoint</Application>
  <PresentationFormat>Widescreen</PresentationFormat>
  <Paragraphs>142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Office Theme</vt:lpstr>
      <vt:lpstr>UDEM</vt:lpstr>
      <vt:lpstr>1_Office Theme</vt:lpstr>
      <vt:lpstr>PowerPoint Presentation</vt:lpstr>
      <vt:lpstr>Objetivos</vt:lpstr>
      <vt:lpstr>Árboles de decisión</vt:lpstr>
      <vt:lpstr>Caso práctico</vt:lpstr>
      <vt:lpstr>Árboles de decisión</vt:lpstr>
      <vt:lpstr>Visualización</vt:lpstr>
      <vt:lpstr>Metodología general</vt:lpstr>
      <vt:lpstr>Metodología específica</vt:lpstr>
      <vt:lpstr>Ejemplo</vt:lpstr>
      <vt:lpstr>Ejemplo</vt:lpstr>
      <vt:lpstr>Metodología específica</vt:lpstr>
      <vt:lpstr>Metodología específica</vt:lpstr>
      <vt:lpstr>Poda de árboles</vt:lpstr>
      <vt:lpstr>Cost complexity pruning</vt:lpstr>
      <vt:lpstr>Para α=0.1</vt:lpstr>
      <vt:lpstr>Para α=0.1</vt:lpstr>
      <vt:lpstr>Para α=0.15</vt:lpstr>
      <vt:lpstr>Para α=0.15</vt:lpstr>
      <vt:lpstr>¿Qué valor de α es el mejor?</vt:lpstr>
      <vt:lpstr>Resumiendo</vt:lpstr>
      <vt:lpstr>¿Error?</vt:lpstr>
      <vt:lpstr>No, no hay error</vt:lpstr>
      <vt:lpstr>Caso práctico</vt:lpstr>
      <vt:lpstr>Regresión</vt:lpstr>
      <vt:lpstr>Caso práctico</vt:lpstr>
      <vt:lpstr>Caso práctico</vt:lpstr>
      <vt:lpstr>¿Para qué soy bueno?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 Martínez Torteya</dc:creator>
  <cp:lastModifiedBy>Antonio Martínez Torteya</cp:lastModifiedBy>
  <cp:revision>52</cp:revision>
  <dcterms:created xsi:type="dcterms:W3CDTF">2023-09-25T05:19:17Z</dcterms:created>
  <dcterms:modified xsi:type="dcterms:W3CDTF">2023-09-25T09:33:44Z</dcterms:modified>
</cp:coreProperties>
</file>

<file path=docProps/thumbnail.jpeg>
</file>